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2" name="Shape 152"/>
          <p:cNvSpPr/>
          <p:nvPr>
            <p:ph type="sldImg"/>
          </p:nvPr>
        </p:nvSpPr>
        <p:spPr>
          <a:xfrm>
            <a:off x="1143000" y="685800"/>
            <a:ext cx="4572000" cy="3429000"/>
          </a:xfrm>
          <a:prstGeom prst="rect">
            <a:avLst/>
          </a:prstGeom>
        </p:spPr>
        <p:txBody>
          <a:bodyPr/>
          <a:lstStyle/>
          <a:p>
            <a:pPr/>
          </a:p>
        </p:txBody>
      </p:sp>
      <p:sp>
        <p:nvSpPr>
          <p:cNvPr id="153" name="Shape 15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As I already said, this is not just a history course, but an </a:t>
            </a:r>
            <a:r>
              <a:rPr>
                <a:latin typeface="Avenir Book Oblique"/>
                <a:ea typeface="Avenir Book Oblique"/>
                <a:cs typeface="Avenir Book Oblique"/>
                <a:sym typeface="Avenir Book Oblique"/>
              </a:rPr>
              <a:t>economic</a:t>
            </a:r>
            <a:r>
              <a:t> history course. (And this is not just an economics course, but an economic </a:t>
            </a:r>
            <a:r>
              <a:rPr>
                <a:latin typeface="Avenir Book Oblique"/>
                <a:ea typeface="Avenir Book Oblique"/>
                <a:cs typeface="Avenir Book Oblique"/>
                <a:sym typeface="Avenir Book Oblique"/>
              </a:rPr>
              <a:t>history</a:t>
            </a:r>
            <a:r>
              <a:t> course.) In the next module we will get into what it means to take a </a:t>
            </a:r>
            <a:r>
              <a:rPr>
                <a:latin typeface="Avenir Book Oblique"/>
                <a:ea typeface="Avenir Book Oblique"/>
                <a:cs typeface="Avenir Book Oblique"/>
                <a:sym typeface="Avenir Book Oblique"/>
              </a:rPr>
              <a:t>historical</a:t>
            </a:r>
            <a:r>
              <a:t> view of a subject or a situation. In this module we are looking into what it means to take an </a:t>
            </a:r>
            <a:r>
              <a:rPr>
                <a:latin typeface="Avenir Book Oblique"/>
                <a:ea typeface="Avenir Book Oblique"/>
                <a:cs typeface="Avenir Book Oblique"/>
                <a:sym typeface="Avenir Book Oblique"/>
              </a:rPr>
              <a:t>economic</a:t>
            </a:r>
            <a:r>
              <a:t> view. Hence we had you read Dasgupta—to remind those of you have forgotten Econ 1 what economics is as a way of thought, and to reinforce in all of you your grasp of economics by providing you with what Partha Dasgupta thinks economics is for.</a:t>
            </a:r>
          </a:p>
          <a:p>
            <a:pPr/>
          </a:p>
          <a:p>
            <a:pPr/>
            <a:r>
              <a:t>Dasgupta provides a non-standard introduction. Your standard introduction would set out perhaps four fundamental principles—for example, that (i) people have likes and dislikes, and thus that decisions and situations have, for the people involved, both benefits and costs; (ii) even things that seem unmixed blessings have costs—opportunity costs—for choosing to do good thing X often means that you are giving up the opportunity to do good thing Y; (iii) people’s actions interact because people are interdependent, often the vector sum of their actions and interactions will be a result that nobody intended to bring about or perhaps even wished to see, and that societies will fall into patterns of activity that reproduce themselves in the sense of providing nobody with an incentive to do anything differently—reach a system equilibrium—and (iv) that the most important individual decisions in determining the ultimate societal outcome will be the </a:t>
            </a:r>
            <a:r>
              <a:rPr>
                <a:latin typeface="Avenir Book Oblique"/>
                <a:ea typeface="Avenir Book Oblique"/>
                <a:cs typeface="Avenir Book Oblique"/>
                <a:sym typeface="Avenir Book Oblique"/>
              </a:rPr>
              <a:t>marginal</a:t>
            </a:r>
            <a:r>
              <a:t> decisions, the decisions made by the people who could have most easily and straightforwardly chosen otherwise. </a:t>
            </a:r>
          </a:p>
          <a:p>
            <a:pPr/>
          </a:p>
          <a:p>
            <a:pPr/>
            <a:r>
              <a:t>It would then apply these principles and teach you to do things like calculate equilibrium quantities produced and sold and prices charged in the market for some good or service.</a:t>
            </a:r>
          </a:p>
          <a:p>
            <a:pPr/>
          </a:p>
          <a:p>
            <a:pPr/>
            <a:r>
              <a:t>Partha Dasgupta takes a different view. He asks a game theorist’s question: how do people fall into the patterns of interaction and exchange they do? And what makes those patterns especially productive or unproductive? In so doing he attempts to model “thinking like an economist”? And he hopes that readers, by watching and following his thoughts, will be taught an answer to the question: why would one want to “think like an economist”?: </a:t>
            </a:r>
          </a:p>
          <a:p>
            <a:pPr/>
          </a:p>
          <a:p>
            <a:pPr/>
            <a:r>
              <a:t>You should also think about why this economic way of thinking is particularly useful in thinking about the economy. A hint: there is an old line about the difference between economics and sociology that goes like this: economics is all about how people make choices, and sociology is about how people do not have any important choices to make.</a:t>
            </a:r>
          </a:p>
          <a:p>
            <a:pPr/>
          </a:p>
          <a:p>
            <a:pPr/>
            <a:r>
              <a:t>And think about what kinds of things an </a:t>
            </a:r>
            <a:r>
              <a:rPr>
                <a:latin typeface="Avenir Book Oblique"/>
                <a:ea typeface="Avenir Book Oblique"/>
                <a:cs typeface="Avenir Book Oblique"/>
                <a:sym typeface="Avenir Book Oblique"/>
              </a:rPr>
              <a:t>economic</a:t>
            </a:r>
            <a:r>
              <a:t> view is likely to see especially clearly. And think about what kinds of things an </a:t>
            </a:r>
            <a:r>
              <a:rPr>
                <a:latin typeface="Avenir Book Oblique"/>
                <a:ea typeface="Avenir Book Oblique"/>
                <a:cs typeface="Avenir Book Oblique"/>
                <a:sym typeface="Avenir Book Oblique"/>
              </a:rPr>
              <a:t>economic </a:t>
            </a:r>
            <a:r>
              <a:t>view is likely to fail to see at all.</a:t>
            </a:r>
          </a:p>
          <a:p>
            <a:pPr/>
          </a:p>
          <a:p>
            <a:pPr/>
            <a:r>
              <a:t>——</a:t>
            </a:r>
          </a:p>
          <a:p>
            <a:pPr/>
          </a:p>
          <a:p>
            <a:pPr/>
            <a:r>
              <a:t>Sir Partha Sarathi Dasgupta, FRS, FBA (born 17 November 1942) is Frank Ramsey Professor Emeritus of Economics at the University of Cambridge, Fellow of St John's College, Cambridge, and Visiting Professor at the New College of the Humanities, London. He was born in Dhaka, present-day Bangladesh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This book definitely will not teach you how to calculate price and quantity changes in response to demand shocks. That is not Dasgupta’s purpose. This book will, hopefully, teach you why figuring out price and quantity changes is a worthwhile thing to do.</a:t>
            </a:r>
          </a:p>
          <a:p>
            <a:pPr/>
          </a:p>
          <a:p>
            <a:pPr/>
            <a:r>
              <a:t>This is worth getting into your frontal brain lobes, for we are going to spend the semester studying the growth of the human economy, and we are going to do so by thinking like economists. </a:t>
            </a:r>
          </a:p>
          <a:p>
            <a:pPr/>
          </a:p>
          <a:p>
            <a:pPr/>
            <a:r>
              <a:t>Partha Dasgupta does model thinking like an economist: he focuses on what is going on at the margin, he looks at costs and benefits, he considers opportunity costs, and most of all he thinks in general equilibrium—how a society reaches situations in which patterns of interaction are stable, what those patterns are, and behind that the game theoretic foundations of what makes those patterns of interaction productive and unproductive.</a:t>
            </a:r>
          </a:p>
          <a:p>
            <a:pPr/>
          </a:p>
          <a:p>
            <a:pPr/>
            <a:r>
              <a:t>Dasgupta's observations on the nature and causes of the wealth of nations are, I think, usefully thrown into four bins: anthology intelligence, division of labor, mechanism design, and societal calculating machines. </a:t>
            </a:r>
          </a:p>
          <a:p>
            <a:pPr/>
          </a:p>
          <a:p>
            <a:pPr/>
            <a:r>
              <a:t>Because we can talk and write, we are an anthology intelligence: your brain is of use to me and my brain is of use to you, and what one of us knows or learns can be very quickly disseminated to the human race as a whole. This intellectual force multiplier makes us really smart—much smarter than any one of us could be if they had to reason things out from first principles and observations. But in order for human society to work, we need to build a system in which people are incentivized to share information rather than to transmit misinformation.</a:t>
            </a:r>
          </a:p>
          <a:p>
            <a:pPr/>
          </a:p>
          <a:p>
            <a:pPr/>
            <a:r>
              <a:t>One of the things our smartness as an anthology intelligence has uncovered is the huge benefits of the division of labor: if we each specialize and each do a piece of the job, we can massively magnify our productivity. But, once again, something has to happen for society to work: we need to build into it systems in which people are incentivized to cooperate productively, rather than to steal or to hold up others.</a:t>
            </a:r>
          </a:p>
          <a:p>
            <a:pPr/>
          </a:p>
          <a:p>
            <a:pPr/>
            <a:r>
              <a:t>These two lead us to the ideas of mechanism design: what societal mechanisms have we built so that we can trust each other? And how well do these mechanisms work—at what scale can we trust each other? And how can we set up a process for designing better societal mechanisms?</a:t>
            </a:r>
          </a:p>
          <a:p>
            <a:pPr/>
          </a:p>
          <a:p>
            <a:pPr/>
            <a:r>
              <a:t>These thoughts lead to one of the punchlines: a properly-designed and properly-regulated market economy is an extraordinarily useful societal calculating machine for telling us what we need to do to develop knowledge, spread knowledge, and cooperate to productively use knowledge. An ill-designed or improperly-regulated market economy? Not so much.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We have a number of discussion questions on Dasgupta’s little book—from 3 to 7 per chapter. Indeed, we could teach a whole course on this little book. It would be fun to do. (We would, however, have to add auxiliary readings.)</a:t>
            </a:r>
          </a:p>
          <a:p>
            <a:pPr/>
          </a:p>
          <a:p>
            <a:pPr/>
            <a:r>
              <a:t>As you page through and read this and the following two slides, see how many of these questions you can successfully answer to your satisfaction off the cuff. That is a good index of the extent to which you are already engaging in “active reading”. </a:t>
            </a:r>
          </a:p>
          <a:p>
            <a:pPr/>
          </a:p>
          <a:p>
            <a:pPr/>
            <a:r>
              <a:t>If your scores are low, I would advise you to think hard about what you need to do to retool how you read books, at least the books you wish to obtain some form of deep and durable knowledge from.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Slide Title"/>
          <p:cNvSpPr txBox="1"/>
          <p:nvPr>
            <p:ph type="title" hasCustomPrompt="1"/>
          </p:nvPr>
        </p:nvSpPr>
        <p:spPr>
          <a:xfrm>
            <a:off x="452437" y="1262062"/>
            <a:ext cx="8239126" cy="537437"/>
          </a:xfrm>
          <a:prstGeom prst="rect">
            <a:avLst/>
          </a:prstGeom>
        </p:spPr>
        <p:txBody>
          <a:bodyPr lIns="19050" tIns="19050" rIns="19050" bIns="19050" anchor="t"/>
          <a:lstStyle>
            <a:lvl1pPr algn="l" defTabSz="1219169">
              <a:lnSpc>
                <a:spcPct val="80000"/>
              </a:lnSpc>
              <a:defRPr spc="-84" sz="4200">
                <a:solidFill>
                  <a:srgbClr val="000000"/>
                </a:solidFill>
                <a:uFillTx/>
                <a:latin typeface="Helvetica Neue"/>
                <a:ea typeface="Helvetica Neue"/>
                <a:cs typeface="Helvetica Neue"/>
                <a:sym typeface="Helvetica Neue"/>
              </a:defRPr>
            </a:lvl1pPr>
          </a:lstStyle>
          <a:p>
            <a:pPr/>
            <a:r>
              <a:t>Slide Title</a:t>
            </a:r>
          </a:p>
        </p:txBody>
      </p:sp>
      <p:sp>
        <p:nvSpPr>
          <p:cNvPr id="134" name="Slide Subtitle"/>
          <p:cNvSpPr txBox="1"/>
          <p:nvPr>
            <p:ph type="body" sz="quarter" idx="21" hasCustomPrompt="1"/>
          </p:nvPr>
        </p:nvSpPr>
        <p:spPr>
          <a:xfrm>
            <a:off x="452437" y="1747110"/>
            <a:ext cx="8239126" cy="350544"/>
          </a:xfrm>
          <a:prstGeom prst="rect">
            <a:avLst/>
          </a:prstGeom>
          <a:ln w="3175"/>
        </p:spPr>
        <p:txBody>
          <a:bodyPr lIns="17144" tIns="17144" rIns="17144" bIns="17144" anchor="t"/>
          <a:lstStyle>
            <a:lvl1pPr marL="0" indent="0" defTabSz="330200">
              <a:spcBef>
                <a:spcPts val="0"/>
              </a:spcBef>
              <a:buSzTx/>
              <a:buNone/>
              <a:defRPr b="1" sz="2080">
                <a:latin typeface="Helvetica Neue"/>
                <a:ea typeface="Helvetica Neue"/>
                <a:cs typeface="Helvetica Neue"/>
                <a:sym typeface="Helvetica Neue"/>
              </a:defRPr>
            </a:lvl1pPr>
          </a:lstStyle>
          <a:p>
            <a:pPr/>
            <a:r>
              <a:t>Slide Subtitle</a:t>
            </a:r>
          </a:p>
        </p:txBody>
      </p:sp>
      <p:sp>
        <p:nvSpPr>
          <p:cNvPr id="135" name="Body Level One…"/>
          <p:cNvSpPr txBox="1"/>
          <p:nvPr>
            <p:ph type="body" idx="1" hasCustomPrompt="1"/>
          </p:nvPr>
        </p:nvSpPr>
        <p:spPr>
          <a:xfrm>
            <a:off x="452437" y="2450439"/>
            <a:ext cx="8239126" cy="3096005"/>
          </a:xfrm>
          <a:prstGeom prst="rect">
            <a:avLst/>
          </a:prstGeom>
        </p:spPr>
        <p:txBody>
          <a:bodyPr lIns="19050" tIns="19050" rIns="19050" bIns="19050" anchor="t"/>
          <a:lstStyle>
            <a:lvl1pPr marL="304800" indent="-304800" defTabSz="1219169">
              <a:lnSpc>
                <a:spcPct val="90000"/>
              </a:lnSpc>
              <a:spcBef>
                <a:spcPts val="2200"/>
              </a:spcBef>
              <a:buSzPct val="123000"/>
              <a:defRPr>
                <a:latin typeface="Helvetica Neue"/>
                <a:ea typeface="Helvetica Neue"/>
                <a:cs typeface="Helvetica Neue"/>
                <a:sym typeface="Helvetica Neue"/>
              </a:defRPr>
            </a:lvl1pPr>
            <a:lvl2pPr marL="914400" indent="-304800" defTabSz="1219169">
              <a:lnSpc>
                <a:spcPct val="90000"/>
              </a:lnSpc>
              <a:spcBef>
                <a:spcPts val="2200"/>
              </a:spcBef>
              <a:buSzPct val="123000"/>
              <a:defRPr>
                <a:latin typeface="Helvetica Neue"/>
                <a:ea typeface="Helvetica Neue"/>
                <a:cs typeface="Helvetica Neue"/>
                <a:sym typeface="Helvetica Neue"/>
              </a:defRPr>
            </a:lvl2pPr>
            <a:lvl3pPr marL="1524000" indent="-304800" defTabSz="1219169">
              <a:lnSpc>
                <a:spcPct val="90000"/>
              </a:lnSpc>
              <a:spcBef>
                <a:spcPts val="2200"/>
              </a:spcBef>
              <a:buSzPct val="123000"/>
              <a:defRPr>
                <a:latin typeface="Helvetica Neue"/>
                <a:ea typeface="Helvetica Neue"/>
                <a:cs typeface="Helvetica Neue"/>
                <a:sym typeface="Helvetica Neue"/>
              </a:defRPr>
            </a:lvl3pPr>
            <a:lvl4pPr marL="2133600" indent="-304800" defTabSz="1219169">
              <a:lnSpc>
                <a:spcPct val="90000"/>
              </a:lnSpc>
              <a:spcBef>
                <a:spcPts val="2200"/>
              </a:spcBef>
              <a:buSzPct val="123000"/>
              <a:defRPr>
                <a:latin typeface="Helvetica Neue"/>
                <a:ea typeface="Helvetica Neue"/>
                <a:cs typeface="Helvetica Neue"/>
                <a:sym typeface="Helvetica Neue"/>
              </a:defRPr>
            </a:lvl4pPr>
            <a:lvl5pPr marL="2743200" indent="-304800" defTabSz="1219169">
              <a:lnSpc>
                <a:spcPct val="90000"/>
              </a:lnSpc>
              <a:spcBef>
                <a:spcPts val="2200"/>
              </a:spcBef>
              <a:buSzPct val="123000"/>
              <a:defRPr>
                <a:latin typeface="Helvetica Neue"/>
                <a:ea typeface="Helvetica Neue"/>
                <a:cs typeface="Helvetica Neue"/>
                <a:sym typeface="Helvetica Neue"/>
              </a:defRPr>
            </a:lvl5pPr>
          </a:lstStyle>
          <a:p>
            <a:pPr/>
            <a:r>
              <a:t>Slide bullet text</a:t>
            </a:r>
          </a:p>
          <a:p>
            <a:pPr lvl="1"/>
            <a:r>
              <a:t/>
            </a:r>
          </a:p>
          <a:p>
            <a:pPr lvl="2"/>
            <a:r>
              <a:t/>
            </a:r>
          </a:p>
          <a:p>
            <a:pPr lvl="3"/>
            <a:r>
              <a:t/>
            </a:r>
          </a:p>
          <a:p>
            <a:pPr lvl="4"/>
            <a:r>
              <a:t/>
            </a:r>
          </a:p>
        </p:txBody>
      </p:sp>
      <p:sp>
        <p:nvSpPr>
          <p:cNvPr id="13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3" name="Author and Date"/>
          <p:cNvSpPr txBox="1"/>
          <p:nvPr>
            <p:ph type="body" sz="quarter" idx="21" hasCustomPrompt="1"/>
          </p:nvPr>
        </p:nvSpPr>
        <p:spPr>
          <a:xfrm>
            <a:off x="450502" y="5304698"/>
            <a:ext cx="8239127" cy="238868"/>
          </a:xfrm>
          <a:prstGeom prst="rect">
            <a:avLst/>
          </a:prstGeom>
          <a:ln w="3175"/>
        </p:spPr>
        <p:txBody>
          <a:bodyPr lIns="17144" tIns="17144" rIns="17144" bIns="17144" anchor="t"/>
          <a:lstStyle>
            <a:lvl1pPr marL="0" indent="0" defTabSz="338454">
              <a:spcBef>
                <a:spcPts val="0"/>
              </a:spcBef>
              <a:buSzTx/>
              <a:buNone/>
              <a:defRPr b="1" sz="1476">
                <a:latin typeface="Helvetica Neue"/>
                <a:ea typeface="Helvetica Neue"/>
                <a:cs typeface="Helvetica Neue"/>
                <a:sym typeface="Helvetica Neue"/>
              </a:defRPr>
            </a:lvl1pPr>
          </a:lstStyle>
          <a:p>
            <a:pPr/>
            <a:r>
              <a:t>Author and Date</a:t>
            </a:r>
          </a:p>
        </p:txBody>
      </p:sp>
      <p:sp>
        <p:nvSpPr>
          <p:cNvPr id="144" name="Presentation Title"/>
          <p:cNvSpPr txBox="1"/>
          <p:nvPr>
            <p:ph type="title" hasCustomPrompt="1"/>
          </p:nvPr>
        </p:nvSpPr>
        <p:spPr>
          <a:xfrm>
            <a:off x="452436" y="1822871"/>
            <a:ext cx="8239127" cy="1743076"/>
          </a:xfrm>
          <a:prstGeom prst="rect">
            <a:avLst/>
          </a:prstGeom>
        </p:spPr>
        <p:txBody>
          <a:bodyPr lIns="19050" tIns="19050" rIns="19050" bIns="19050" anchor="b"/>
          <a:lstStyle>
            <a:lvl1pPr algn="l" defTabSz="1219169">
              <a:lnSpc>
                <a:spcPct val="80000"/>
              </a:lnSpc>
              <a:defRPr spc="-116" sz="5800">
                <a:solidFill>
                  <a:srgbClr val="000000"/>
                </a:solidFill>
                <a:uFillTx/>
                <a:latin typeface="Helvetica Neue"/>
                <a:ea typeface="Helvetica Neue"/>
                <a:cs typeface="Helvetica Neue"/>
                <a:sym typeface="Helvetica Neue"/>
              </a:defRPr>
            </a:lvl1pPr>
          </a:lstStyle>
          <a:p>
            <a:pPr/>
            <a:r>
              <a:t>Presentation Title</a:t>
            </a:r>
          </a:p>
        </p:txBody>
      </p:sp>
      <p:sp>
        <p:nvSpPr>
          <p:cNvPr id="145" name="Body Level One…"/>
          <p:cNvSpPr txBox="1"/>
          <p:nvPr>
            <p:ph type="body" sz="quarter" idx="1" hasCustomPrompt="1"/>
          </p:nvPr>
        </p:nvSpPr>
        <p:spPr>
          <a:xfrm>
            <a:off x="450503" y="3565946"/>
            <a:ext cx="8239126" cy="714376"/>
          </a:xfrm>
          <a:prstGeom prst="rect">
            <a:avLst/>
          </a:prstGeom>
        </p:spPr>
        <p:txBody>
          <a:bodyPr lIns="19050" tIns="19050" rIns="19050" bIns="19050" anchor="t"/>
          <a:lstStyle>
            <a:lvl1pPr marL="0" indent="0" defTabSz="412750">
              <a:spcBef>
                <a:spcPts val="0"/>
              </a:spcBef>
              <a:buSzTx/>
              <a:buNone/>
              <a:defRPr b="1" sz="2600">
                <a:latin typeface="Helvetica Neue"/>
                <a:ea typeface="Helvetica Neue"/>
                <a:cs typeface="Helvetica Neue"/>
                <a:sym typeface="Helvetica Neue"/>
              </a:defRPr>
            </a:lvl1pPr>
            <a:lvl2pPr marL="0" indent="457200" defTabSz="412750">
              <a:spcBef>
                <a:spcPts val="0"/>
              </a:spcBef>
              <a:buSzTx/>
              <a:buNone/>
              <a:defRPr b="1" sz="2600">
                <a:latin typeface="Helvetica Neue"/>
                <a:ea typeface="Helvetica Neue"/>
                <a:cs typeface="Helvetica Neue"/>
                <a:sym typeface="Helvetica Neue"/>
              </a:defRPr>
            </a:lvl2pPr>
            <a:lvl3pPr marL="0" indent="914400" defTabSz="412750">
              <a:spcBef>
                <a:spcPts val="0"/>
              </a:spcBef>
              <a:buSzTx/>
              <a:buNone/>
              <a:defRPr b="1" sz="2600">
                <a:latin typeface="Helvetica Neue"/>
                <a:ea typeface="Helvetica Neue"/>
                <a:cs typeface="Helvetica Neue"/>
                <a:sym typeface="Helvetica Neue"/>
              </a:defRPr>
            </a:lvl3pPr>
            <a:lvl4pPr marL="0" indent="1371600" defTabSz="412750">
              <a:spcBef>
                <a:spcPts val="0"/>
              </a:spcBef>
              <a:buSzTx/>
              <a:buNone/>
              <a:defRPr b="1" sz="2600">
                <a:latin typeface="Helvetica Neue"/>
                <a:ea typeface="Helvetica Neue"/>
                <a:cs typeface="Helvetica Neue"/>
                <a:sym typeface="Helvetica Neue"/>
              </a:defRPr>
            </a:lvl4pPr>
            <a:lvl5pPr marL="0" indent="1828800" defTabSz="412750">
              <a:spcBef>
                <a:spcPts val="0"/>
              </a:spcBef>
              <a:buSzTx/>
              <a:buNone/>
              <a:defRPr b="1" sz="2600">
                <a:latin typeface="Helvetica Neue"/>
                <a:ea typeface="Helvetica Neue"/>
                <a:cs typeface="Helvetica Neue"/>
                <a:sym typeface="Helvetica Neue"/>
              </a:defRPr>
            </a:lvl5pPr>
          </a:lstStyle>
          <a:p>
            <a:pPr/>
            <a:r>
              <a:t>Presentation Subtitle</a:t>
            </a:r>
          </a:p>
          <a:p>
            <a:pPr lvl="1"/>
            <a:r>
              <a:t/>
            </a:r>
          </a:p>
          <a:p>
            <a:pPr lvl="2"/>
            <a:r>
              <a:t/>
            </a:r>
          </a:p>
          <a:p>
            <a:pPr lvl="3"/>
            <a:r>
              <a:t/>
            </a:r>
          </a:p>
          <a:p>
            <a:pPr lvl="4"/>
            <a:r>
              <a:t/>
            </a:r>
          </a:p>
        </p:txBody>
      </p:sp>
      <p:sp>
        <p:nvSpPr>
          <p:cNvPr id="14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1.png"/><Relationship Id="rId6" Type="http://schemas.openxmlformats.org/officeDocument/2006/relationships/hyperlink" Target="https://github.com/braddelong/public-files/blob/master/econ-115-module-0-lecture-1-activities-%23tceh.pptx" TargetMode="External"/><Relationship Id="rId7" Type="http://schemas.openxmlformats.org/officeDocument/2006/relationships/hyperlink" Target="https://github.com/braddelong/public-files/blob/master/econ-115-module-0-lecture-2-education-process-%23tceh.pptx"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audio" Target="../media/media3.m4a"/><Relationship Id="rId8" Type="http://schemas.microsoft.com/office/2007/relationships/media" Target="../media/media3.m4a"/><Relationship Id="rId9"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bout the Course"/>
          <p:cNvSpPr txBox="1"/>
          <p:nvPr>
            <p:ph type="title" idx="4294967295"/>
          </p:nvPr>
        </p:nvSpPr>
        <p:spPr>
          <a:xfrm>
            <a:off x="112563" y="-3"/>
            <a:ext cx="8890001" cy="1143001"/>
          </a:xfrm>
          <a:prstGeom prst="rect">
            <a:avLst/>
          </a:prstGeom>
        </p:spPr>
        <p:txBody>
          <a:bodyPr lIns="45718" tIns="45718" rIns="45718" bIns="45718"/>
          <a:lstStyle>
            <a:lvl1pPr defTabSz="342900">
              <a:defRPr sz="6000"/>
            </a:lvl1pPr>
          </a:lstStyle>
          <a:p>
            <a:pPr/>
            <a:r>
              <a:t>Lectures, Slides, &amp; Q&amp;A</a:t>
            </a:r>
          </a:p>
        </p:txBody>
      </p:sp>
      <p:pic>
        <p:nvPicPr>
          <p:cNvPr id="156"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1142997"/>
            <a:ext cx="3175001" cy="3175000"/>
          </a:xfrm>
          <a:prstGeom prst="rect">
            <a:avLst/>
          </a:prstGeom>
          <a:ln w="12700">
            <a:miter lim="400000"/>
          </a:ln>
        </p:spPr>
      </p:pic>
      <p:pic>
        <p:nvPicPr>
          <p:cNvPr id="157"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4298672"/>
            <a:ext cx="3175001" cy="2241827"/>
          </a:xfrm>
          <a:prstGeom prst="rect">
            <a:avLst/>
          </a:prstGeom>
          <a:ln w="12700">
            <a:miter lim="400000"/>
          </a:ln>
        </p:spPr>
      </p:pic>
      <p:sp>
        <p:nvSpPr>
          <p:cNvPr id="158"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59"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60"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noAutofit/>
          </a:bodyPr>
          <a:lstStyle/>
          <a:p>
            <a:pPr marL="0" indent="0" defTabSz="370331">
              <a:spcBef>
                <a:spcPts val="1200"/>
              </a:spcBef>
              <a:buSzTx/>
              <a:buNone/>
              <a:tabLst>
                <a:tab pos="215900" algn="l"/>
              </a:tabLst>
              <a:defRPr sz="3000">
                <a:uFill>
                  <a:solidFill>
                    <a:srgbClr val="000000"/>
                  </a:solidFill>
                </a:uFill>
                <a:latin typeface="Times New Roman"/>
                <a:ea typeface="Times New Roman"/>
                <a:cs typeface="Times New Roman"/>
                <a:sym typeface="Times New Roman"/>
              </a:defRPr>
            </a:pPr>
            <a:r>
              <a:rPr b="1"/>
              <a:t>Lecture slides</a:t>
            </a:r>
            <a:r>
              <a:t> with audio:</a:t>
            </a:r>
          </a:p>
          <a:p>
            <a:pPr lvl="1" marL="0" indent="0" defTabSz="370331">
              <a:spcBef>
                <a:spcPts val="0"/>
              </a:spcBef>
              <a:buSzTx/>
              <a:buNone/>
              <a:tabLst>
                <a:tab pos="215900" algn="l"/>
              </a:tabLst>
              <a:defRPr sz="3000">
                <a:solidFill>
                  <a:srgbClr val="A7A7A7"/>
                </a:solidFill>
                <a:uFill>
                  <a:solidFill>
                    <a:srgbClr val="000000"/>
                  </a:solidFill>
                </a:uFill>
                <a:latin typeface="Times New Roman"/>
                <a:ea typeface="Times New Roman"/>
                <a:cs typeface="Times New Roman"/>
                <a:sym typeface="Times New Roman"/>
              </a:defRPr>
            </a:pPr>
            <a:r>
              <a:t>Activity flow</a:t>
            </a:r>
          </a:p>
          <a:p>
            <a:pPr marL="228599" indent="-228599" defTabSz="457200">
              <a:spcBef>
                <a:spcPts val="600"/>
              </a:spcBef>
              <a:buSzPct val="100000"/>
              <a:defRPr sz="1500">
                <a:solidFill>
                  <a:srgbClr val="A7A7A7"/>
                </a:solidFill>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6" invalidUrl="" action="" tgtFrame="" tooltip="" history="1" highlightClick="0" endSnd="0"/>
              </a:rPr>
              <a:t>https://github.com/braddelong/public-files/blob/master/econ-115-module-0-lecture-1-activities-%23tceh.pptx</a:t>
            </a:r>
            <a:r>
              <a:t>&gt;</a:t>
            </a:r>
          </a:p>
          <a:p>
            <a:pPr lvl="1" marL="0" indent="0" defTabSz="370331">
              <a:spcBef>
                <a:spcPts val="0"/>
              </a:spcBef>
              <a:buSzTx/>
              <a:buNone/>
              <a:tabLst>
                <a:tab pos="215900" algn="l"/>
              </a:tabLst>
              <a:defRPr sz="3000">
                <a:solidFill>
                  <a:srgbClr val="A7A7A7"/>
                </a:solidFill>
                <a:uFill>
                  <a:solidFill>
                    <a:srgbClr val="000000"/>
                  </a:solidFill>
                </a:uFill>
                <a:latin typeface="Times New Roman"/>
                <a:ea typeface="Times New Roman"/>
                <a:cs typeface="Times New Roman"/>
                <a:sym typeface="Times New Roman"/>
              </a:defRPr>
            </a:pPr>
            <a:r>
              <a:t>The educational process</a:t>
            </a:r>
          </a:p>
          <a:p>
            <a:pPr lvl="1" marL="228600" indent="-228600" defTabSz="370331">
              <a:spcBef>
                <a:spcPts val="1200"/>
              </a:spcBef>
              <a:buSzPct val="100000"/>
              <a:tabLst>
                <a:tab pos="215900" algn="l"/>
              </a:tabLst>
              <a:defRPr sz="1500">
                <a:solidFill>
                  <a:srgbClr val="A7A7A7"/>
                </a:solidFill>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7" invalidUrl="" action="" tgtFrame="" tooltip="" history="1" highlightClick="0" endSnd="0"/>
              </a:rPr>
              <a:t>https://github.com/braddelong/public-files/blob/master/econ-115-module-0-lecture-2-education-process-%23tceh.pptx</a:t>
            </a:r>
            <a:r>
              <a:t>&gt;</a:t>
            </a:r>
          </a:p>
          <a:p>
            <a:pPr lvl="1" marL="0" indent="0" defTabSz="370331">
              <a:spcBef>
                <a:spcPts val="0"/>
              </a:spcBef>
              <a:buSzTx/>
              <a:buNone/>
              <a:tabLst>
                <a:tab pos="215900" algn="l"/>
              </a:tabLst>
              <a:defRPr sz="3000">
                <a:uFill>
                  <a:solidFill>
                    <a:srgbClr val="000000"/>
                  </a:solidFill>
                </a:uFill>
                <a:latin typeface="Times New Roman"/>
                <a:ea typeface="Times New Roman"/>
                <a:cs typeface="Times New Roman"/>
                <a:sym typeface="Times New Roman"/>
              </a:defRPr>
            </a:pPr>
            <a:r>
              <a:t>Dasgupta’s take on economics</a:t>
            </a:r>
          </a:p>
          <a:p>
            <a:pPr lvl="1" marL="228600" indent="-228600" defTabSz="370331">
              <a:spcBef>
                <a:spcPts val="1200"/>
              </a:spcBef>
              <a:buSzPct val="100000"/>
              <a:tabLst>
                <a:tab pos="215900" algn="l"/>
              </a:tabLst>
              <a:defRPr sz="1500">
                <a:uFill>
                  <a:solidFill>
                    <a:srgbClr val="000000"/>
                  </a:solidFill>
                </a:uFill>
                <a:latin typeface="Times New Roman"/>
                <a:ea typeface="Times New Roman"/>
                <a:cs typeface="Times New Roman"/>
                <a:sym typeface="Times New Roman"/>
              </a:defRPr>
            </a:pPr>
            <a:r>
              <a:t>&lt;https://github.com/braddelong/public-files/blob/master/econ-115-module-0-lecture-3-dasguptas-take-%23tceh.pptx&gt;</a:t>
            </a:r>
          </a:p>
          <a:p>
            <a:pPr lvl="1" marL="0" indent="0" defTabSz="370331">
              <a:spcBef>
                <a:spcPts val="1200"/>
              </a:spcBef>
              <a:buSzTx/>
              <a:buNone/>
              <a:tabLst>
                <a:tab pos="215900" algn="l"/>
              </a:tabLst>
              <a:defRPr sz="3000">
                <a:solidFill>
                  <a:srgbClr val="A7A7A7"/>
                </a:solidFill>
                <a:uFill>
                  <a:solidFill>
                    <a:srgbClr val="000000"/>
                  </a:solidFill>
                </a:uFill>
                <a:latin typeface="Times New Roman"/>
                <a:ea typeface="Times New Roman"/>
                <a:cs typeface="Times New Roman"/>
                <a:sym typeface="Times New Roman"/>
              </a:defRPr>
            </a:pPr>
            <a:r>
              <a:t>Logistics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About the Course"/>
          <p:cNvSpPr txBox="1"/>
          <p:nvPr>
            <p:ph type="title" idx="4294967295"/>
          </p:nvPr>
        </p:nvSpPr>
        <p:spPr>
          <a:xfrm>
            <a:off x="112563" y="-3"/>
            <a:ext cx="8890001" cy="1143001"/>
          </a:xfrm>
          <a:prstGeom prst="rect">
            <a:avLst/>
          </a:prstGeom>
        </p:spPr>
        <p:txBody>
          <a:bodyPr lIns="45718" tIns="45718" rIns="45718" bIns="45718"/>
          <a:lstStyle>
            <a:lvl1pPr defTabSz="205739">
              <a:defRPr sz="3600"/>
            </a:lvl1pPr>
          </a:lstStyle>
          <a:p>
            <a:pPr/>
            <a:r>
              <a:t>Lecture: Dasgupta on Doing Economics</a:t>
            </a:r>
          </a:p>
        </p:txBody>
      </p:sp>
      <p:sp>
        <p:nvSpPr>
          <p:cNvPr id="163" name="The long 20th century will in all likelihood be seen in the future as the watershed in human experience:…"/>
          <p:cNvSpPr txBox="1"/>
          <p:nvPr/>
        </p:nvSpPr>
        <p:spPr>
          <a:xfrm>
            <a:off x="112563" y="1142997"/>
            <a:ext cx="58166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308073">
              <a:spcBef>
                <a:spcPts val="1200"/>
              </a:spcBef>
              <a:defRPr b="0" sz="1800">
                <a:uFillTx/>
                <a:latin typeface="Times New Roman"/>
                <a:ea typeface="Times New Roman"/>
                <a:cs typeface="Times New Roman"/>
                <a:sym typeface="Times New Roman"/>
              </a:defRPr>
            </a:pPr>
            <a:r>
              <a:rPr b="1" sz="2250">
                <a:latin typeface="+mj-lt"/>
                <a:ea typeface="+mj-ea"/>
                <a:cs typeface="+mj-cs"/>
                <a:sym typeface="Helvetica"/>
              </a:rPr>
              <a:t>Why would one want to “think like an economist”?:</a:t>
            </a:r>
            <a:r>
              <a:t> </a:t>
            </a:r>
          </a:p>
          <a:p>
            <a:pPr marL="342900" indent="-342900" defTabSz="308073">
              <a:spcBef>
                <a:spcPts val="1200"/>
              </a:spcBef>
              <a:buSzPct val="100000"/>
              <a:buChar char="•"/>
              <a:defRPr b="0" sz="1800">
                <a:uFillTx/>
                <a:latin typeface="Times New Roman"/>
                <a:ea typeface="Times New Roman"/>
                <a:cs typeface="Times New Roman"/>
                <a:sym typeface="Times New Roman"/>
              </a:defRPr>
            </a:pPr>
            <a:r>
              <a:t>What is “thinking like an economist”?: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Cost-benefit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Opportunity cost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System equilibrium</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Marginality</a:t>
            </a:r>
          </a:p>
          <a:p>
            <a:pPr marL="342900" indent="-342900" defTabSz="308073">
              <a:spcBef>
                <a:spcPts val="1200"/>
              </a:spcBef>
              <a:buSzPct val="100000"/>
              <a:buChar char="•"/>
              <a:defRPr b="0" sz="1800">
                <a:uFillTx/>
                <a:latin typeface="Times New Roman"/>
                <a:ea typeface="Times New Roman"/>
                <a:cs typeface="Times New Roman"/>
                <a:sym typeface="Times New Roman"/>
              </a:defRPr>
            </a:pPr>
            <a:r>
              <a:t>This turns out to be useful for thinking about the </a:t>
            </a:r>
            <a:r>
              <a:rPr i="1"/>
              <a:t>economy</a:t>
            </a:r>
            <a:r>
              <a: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(Other things too: but mostly the </a:t>
            </a:r>
            <a:r>
              <a:rPr i="1"/>
              <a:t>economy</a:t>
            </a:r>
            <a:r>
              <a:t>)</a:t>
            </a:r>
          </a:p>
          <a:p>
            <a:pPr defTabSz="308073">
              <a:spcBef>
                <a:spcPts val="1200"/>
              </a:spcBef>
              <a:defRPr b="0" sz="1800">
                <a:uFillTx/>
                <a:latin typeface="Times New Roman"/>
                <a:ea typeface="Times New Roman"/>
                <a:cs typeface="Times New Roman"/>
                <a:sym typeface="Times New Roman"/>
              </a:defRPr>
            </a:pPr>
          </a:p>
          <a:p>
            <a:pPr defTabSz="308073">
              <a:spcBef>
                <a:spcPts val="1200"/>
              </a:spcBef>
              <a:defRPr b="0" sz="1800">
                <a:uFillTx/>
                <a:latin typeface="Times New Roman"/>
                <a:ea typeface="Times New Roman"/>
                <a:cs typeface="Times New Roman"/>
                <a:sym typeface="Times New Roman"/>
              </a:defRPr>
            </a:pPr>
            <a:r>
              <a:t>——</a:t>
            </a:r>
          </a:p>
          <a:p>
            <a:pPr defTabSz="308073">
              <a:spcBef>
                <a:spcPts val="700"/>
              </a:spcBef>
              <a:defRPr b="0" sz="1125">
                <a:uFillTx/>
                <a:latin typeface="Times New Roman"/>
                <a:ea typeface="Times New Roman"/>
                <a:cs typeface="Times New Roman"/>
                <a:sym typeface="Times New Roman"/>
              </a:defRPr>
            </a:pPr>
            <a:r>
              <a:t>Sir Partha Sarathi Dasgupta, FRS, FBA (born 17 November 1942) is Frank Ramsey Professor Emeritus of Economics at the University of Cambridge, Fellow of St John's College, Cambridge, and Visiting Professor at the New College of the Humanities, London. He was born in Dhaka, present-day Bangladesh</a:t>
            </a:r>
          </a:p>
        </p:txBody>
      </p:sp>
      <p:pic>
        <p:nvPicPr>
          <p:cNvPr id="164" name="Image" descr="Image"/>
          <p:cNvPicPr>
            <a:picLocks noChangeAspect="1"/>
          </p:cNvPicPr>
          <p:nvPr/>
        </p:nvPicPr>
        <p:blipFill>
          <a:blip r:embed="rId3">
            <a:extLst/>
          </a:blip>
          <a:srcRect l="2729" t="0" r="62561" b="0"/>
          <a:stretch>
            <a:fillRect/>
          </a:stretch>
        </p:blipFill>
        <p:spPr>
          <a:xfrm>
            <a:off x="5929642" y="1142997"/>
            <a:ext cx="3042708" cy="5397494"/>
          </a:xfrm>
          <a:prstGeom prst="rect">
            <a:avLst/>
          </a:prstGeom>
          <a:ln w="12700">
            <a:miter lim="400000"/>
          </a:ln>
        </p:spPr>
      </p:pic>
      <p:sp>
        <p:nvSpPr>
          <p:cNvPr id="165" name="2:45 audio; 6:15 of audio in this slide group"/>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 6:15 of audio in this slide group</a:t>
            </a:r>
          </a:p>
        </p:txBody>
      </p:sp>
      <p:pic>
        <p:nvPicPr>
          <p:cNvPr id="16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064619" y="2914650"/>
            <a:ext cx="571501"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1641662" fill="hold"/>
                                        <p:tgtEl>
                                          <p:spTgt spid="16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About the Course"/>
          <p:cNvSpPr txBox="1"/>
          <p:nvPr>
            <p:ph type="title" idx="4294967295"/>
          </p:nvPr>
        </p:nvSpPr>
        <p:spPr>
          <a:xfrm>
            <a:off x="112563" y="-3"/>
            <a:ext cx="8890001" cy="1143001"/>
          </a:xfrm>
          <a:prstGeom prst="rect">
            <a:avLst/>
          </a:prstGeom>
        </p:spPr>
        <p:txBody>
          <a:bodyPr lIns="45718" tIns="45718" rIns="45718" bIns="45718"/>
          <a:lstStyle/>
          <a:p>
            <a:pPr defTabSz="328611">
              <a:defRPr sz="6400">
                <a:solidFill>
                  <a:srgbClr val="000080"/>
                </a:solidFill>
                <a:uFillTx/>
              </a:defRPr>
            </a:pPr>
            <a:r>
              <a:t>What Is the </a:t>
            </a:r>
            <a:r>
              <a:rPr i="1"/>
              <a:t>Economy</a:t>
            </a:r>
            <a:r>
              <a:t>? </a:t>
            </a:r>
          </a:p>
        </p:txBody>
      </p:sp>
      <p:sp>
        <p:nvSpPr>
          <p:cNvPr id="171" name="The long 20th century will in all likelihood be seen in the future as the watershed in human experience:…"/>
          <p:cNvSpPr txBox="1"/>
          <p:nvPr/>
        </p:nvSpPr>
        <p:spPr>
          <a:xfrm>
            <a:off x="112563" y="1142997"/>
            <a:ext cx="4357018"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58781">
              <a:spcBef>
                <a:spcPts val="1000"/>
              </a:spcBef>
              <a:defRPr b="0" sz="1512">
                <a:uFillTx/>
                <a:latin typeface="Times New Roman"/>
                <a:ea typeface="Times New Roman"/>
                <a:cs typeface="Times New Roman"/>
                <a:sym typeface="Times New Roman"/>
              </a:defRPr>
            </a:pPr>
            <a:r>
              <a:rPr b="1" sz="1890">
                <a:latin typeface="+mj-lt"/>
                <a:ea typeface="+mj-ea"/>
                <a:cs typeface="+mj-cs"/>
                <a:sym typeface="Helvetica"/>
              </a:rPr>
              <a:t>And why is thinking like an economist the best way to analyze it?:</a:t>
            </a:r>
            <a:r>
              <a:t> </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These are the questions Dasgupta sets out to answer by example in his book</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It is a game theorist’s introduction to economics</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The book won’t teach you how to calculate price and quantity changes in response to demand shocks. </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The book will teach you why figuring out price and quantity changes is a worthwhile thing to do.</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This is worth getting into your frontal brain lobes:</a:t>
            </a:r>
          </a:p>
          <a:p>
            <a:pPr lvl="1" marL="391627" indent="-151597" defTabSz="258781">
              <a:spcBef>
                <a:spcPts val="1000"/>
              </a:spcBef>
              <a:buSzPct val="100000"/>
              <a:buChar char="•"/>
              <a:defRPr b="0" sz="1512">
                <a:uFillTx/>
                <a:latin typeface="Times New Roman"/>
                <a:ea typeface="Times New Roman"/>
                <a:cs typeface="Times New Roman"/>
                <a:sym typeface="Times New Roman"/>
              </a:defRPr>
            </a:pPr>
            <a:r>
              <a:t>We are going to spend the semester studying the growth of the human economy</a:t>
            </a:r>
          </a:p>
          <a:p>
            <a:pPr lvl="1" marL="391627" indent="-151597" defTabSz="258781">
              <a:spcBef>
                <a:spcPts val="1000"/>
              </a:spcBef>
              <a:buSzPct val="100000"/>
              <a:buChar char="•"/>
              <a:defRPr b="0" sz="1512">
                <a:uFillTx/>
                <a:latin typeface="Times New Roman"/>
                <a:ea typeface="Times New Roman"/>
                <a:cs typeface="Times New Roman"/>
                <a:sym typeface="Times New Roman"/>
              </a:defRPr>
            </a:pPr>
            <a:r>
              <a:t>And we are going to do so by thinking like economists. </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Anthology intelligence; division of labor, mechanism design; societal calculating machine</a:t>
            </a:r>
          </a:p>
        </p:txBody>
      </p:sp>
      <p:sp>
        <p:nvSpPr>
          <p:cNvPr id="172"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173" name="Image" descr="Image"/>
          <p:cNvPicPr>
            <a:picLocks noChangeAspect="1"/>
          </p:cNvPicPr>
          <p:nvPr/>
        </p:nvPicPr>
        <p:blipFill>
          <a:blip r:embed="rId3">
            <a:extLst/>
          </a:blip>
          <a:stretch>
            <a:fillRect/>
          </a:stretch>
        </p:blipFill>
        <p:spPr>
          <a:xfrm>
            <a:off x="4645545" y="1142997"/>
            <a:ext cx="4357019" cy="5397501"/>
          </a:xfrm>
          <a:prstGeom prst="rect">
            <a:avLst/>
          </a:prstGeom>
          <a:ln w="12700">
            <a:miter lim="400000"/>
          </a:ln>
        </p:spPr>
      </p:pic>
      <p:pic>
        <p:nvPicPr>
          <p:cNvPr id="17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537080" y="32443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5513336" fill="hold"/>
                                        <p:tgtEl>
                                          <p:spTgt spid="17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Questions"/>
          <p:cNvSpPr txBox="1"/>
          <p:nvPr>
            <p:ph type="title" idx="4294967295"/>
          </p:nvPr>
        </p:nvSpPr>
        <p:spPr>
          <a:xfrm>
            <a:off x="150180" y="-1"/>
            <a:ext cx="8890001" cy="1143001"/>
          </a:xfrm>
          <a:prstGeom prst="rect">
            <a:avLst/>
          </a:prstGeom>
        </p:spPr>
        <p:txBody>
          <a:bodyPr lIns="45719" tIns="45719" rIns="45719" bIns="45719"/>
          <a:lstStyle>
            <a:lvl1pPr>
              <a:defRPr sz="6000">
                <a:solidFill>
                  <a:srgbClr val="000080"/>
                </a:solidFill>
                <a:latin typeface="Calibri"/>
                <a:ea typeface="Calibri"/>
                <a:cs typeface="Calibri"/>
                <a:sym typeface="Calibri"/>
              </a:defRPr>
            </a:lvl1pPr>
          </a:lstStyle>
          <a:p>
            <a:pPr/>
            <a:r>
              <a:t>Questions</a:t>
            </a:r>
          </a:p>
        </p:txBody>
      </p:sp>
      <p:pic>
        <p:nvPicPr>
          <p:cNvPr id="179" name="Image" descr="Image"/>
          <p:cNvPicPr>
            <a:picLocks noChangeAspect="1"/>
          </p:cNvPicPr>
          <p:nvPr/>
        </p:nvPicPr>
        <p:blipFill>
          <a:blip r:embed="rId3">
            <a:extLst/>
          </a:blip>
          <a:stretch>
            <a:fillRect/>
          </a:stretch>
        </p:blipFill>
        <p:spPr>
          <a:xfrm>
            <a:off x="150180" y="1270000"/>
            <a:ext cx="4279901" cy="1675919"/>
          </a:xfrm>
          <a:prstGeom prst="rect">
            <a:avLst/>
          </a:prstGeom>
          <a:ln w="12700">
            <a:miter lim="400000"/>
          </a:ln>
        </p:spPr>
      </p:pic>
      <p:pic>
        <p:nvPicPr>
          <p:cNvPr id="180" name="Image" descr="Image"/>
          <p:cNvPicPr>
            <a:picLocks noChangeAspect="1"/>
          </p:cNvPicPr>
          <p:nvPr/>
        </p:nvPicPr>
        <p:blipFill>
          <a:blip r:embed="rId4">
            <a:extLst/>
          </a:blip>
          <a:stretch>
            <a:fillRect/>
          </a:stretch>
        </p:blipFill>
        <p:spPr>
          <a:xfrm>
            <a:off x="150180" y="3323794"/>
            <a:ext cx="4279901" cy="2688203"/>
          </a:xfrm>
          <a:prstGeom prst="rect">
            <a:avLst/>
          </a:prstGeom>
          <a:ln w="12700">
            <a:miter lim="400000"/>
          </a:ln>
        </p:spPr>
      </p:pic>
      <p:pic>
        <p:nvPicPr>
          <p:cNvPr id="181" name="Image" descr="Image"/>
          <p:cNvPicPr>
            <a:picLocks noChangeAspect="1"/>
          </p:cNvPicPr>
          <p:nvPr/>
        </p:nvPicPr>
        <p:blipFill>
          <a:blip r:embed="rId5">
            <a:extLst/>
          </a:blip>
          <a:stretch>
            <a:fillRect/>
          </a:stretch>
        </p:blipFill>
        <p:spPr>
          <a:xfrm>
            <a:off x="4760280" y="1270000"/>
            <a:ext cx="4279901" cy="2179825"/>
          </a:xfrm>
          <a:prstGeom prst="rect">
            <a:avLst/>
          </a:prstGeom>
          <a:ln w="12700">
            <a:miter lim="400000"/>
          </a:ln>
        </p:spPr>
      </p:pic>
      <p:pic>
        <p:nvPicPr>
          <p:cNvPr id="182" name="Image" descr="Image"/>
          <p:cNvPicPr>
            <a:picLocks noChangeAspect="1"/>
          </p:cNvPicPr>
          <p:nvPr/>
        </p:nvPicPr>
        <p:blipFill>
          <a:blip r:embed="rId6">
            <a:extLst/>
          </a:blip>
          <a:stretch>
            <a:fillRect/>
          </a:stretch>
        </p:blipFill>
        <p:spPr>
          <a:xfrm>
            <a:off x="4760280" y="3806770"/>
            <a:ext cx="4279901" cy="2390657"/>
          </a:xfrm>
          <a:prstGeom prst="rect">
            <a:avLst/>
          </a:prstGeom>
          <a:ln w="12700">
            <a:miter lim="400000"/>
          </a:ln>
        </p:spPr>
      </p:pic>
      <p:sp>
        <p:nvSpPr>
          <p:cNvPr id="183" name="0: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0:45 audio</a:t>
            </a:r>
          </a:p>
        </p:txBody>
      </p:sp>
      <p:pic>
        <p:nvPicPr>
          <p:cNvPr id="184" name="Audio Recording.m4a" descr="Audio Recording.m4a"/>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4136780" y="315204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3903331" fill="hold"/>
                                        <p:tgtEl>
                                          <p:spTgt spid="18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Questions II"/>
          <p:cNvSpPr txBox="1"/>
          <p:nvPr>
            <p:ph type="title" idx="4294967295"/>
          </p:nvPr>
        </p:nvSpPr>
        <p:spPr>
          <a:xfrm>
            <a:off x="115412" y="0"/>
            <a:ext cx="8890001" cy="1143000"/>
          </a:xfrm>
          <a:prstGeom prst="rect">
            <a:avLst/>
          </a:prstGeom>
        </p:spPr>
        <p:txBody>
          <a:bodyPr lIns="45719" tIns="45719" rIns="45719" bIns="45719"/>
          <a:lstStyle>
            <a:lvl1pPr>
              <a:defRPr sz="6000">
                <a:solidFill>
                  <a:srgbClr val="000080"/>
                </a:solidFill>
                <a:latin typeface="Calibri"/>
                <a:ea typeface="Calibri"/>
                <a:cs typeface="Calibri"/>
                <a:sym typeface="Calibri"/>
              </a:defRPr>
            </a:lvl1pPr>
          </a:lstStyle>
          <a:p>
            <a:pPr/>
            <a:r>
              <a:t>Questions II</a:t>
            </a:r>
          </a:p>
        </p:txBody>
      </p:sp>
      <p:pic>
        <p:nvPicPr>
          <p:cNvPr id="189" name="Image" descr="Image"/>
          <p:cNvPicPr>
            <a:picLocks noChangeAspect="1"/>
          </p:cNvPicPr>
          <p:nvPr/>
        </p:nvPicPr>
        <p:blipFill>
          <a:blip r:embed="rId2">
            <a:extLst/>
          </a:blip>
          <a:stretch>
            <a:fillRect/>
          </a:stretch>
        </p:blipFill>
        <p:spPr>
          <a:xfrm>
            <a:off x="115412" y="1270000"/>
            <a:ext cx="4279901" cy="1697664"/>
          </a:xfrm>
          <a:prstGeom prst="rect">
            <a:avLst/>
          </a:prstGeom>
          <a:ln w="12700">
            <a:miter lim="400000"/>
          </a:ln>
        </p:spPr>
      </p:pic>
      <p:pic>
        <p:nvPicPr>
          <p:cNvPr id="190" name="Image" descr="Image"/>
          <p:cNvPicPr>
            <a:picLocks noChangeAspect="1"/>
          </p:cNvPicPr>
          <p:nvPr/>
        </p:nvPicPr>
        <p:blipFill>
          <a:blip r:embed="rId3">
            <a:extLst/>
          </a:blip>
          <a:stretch>
            <a:fillRect/>
          </a:stretch>
        </p:blipFill>
        <p:spPr>
          <a:xfrm>
            <a:off x="4725512" y="3675551"/>
            <a:ext cx="4279901" cy="2033397"/>
          </a:xfrm>
          <a:prstGeom prst="rect">
            <a:avLst/>
          </a:prstGeom>
          <a:ln w="12700">
            <a:miter lim="400000"/>
          </a:ln>
        </p:spPr>
      </p:pic>
      <p:pic>
        <p:nvPicPr>
          <p:cNvPr id="191" name="Image" descr="Image"/>
          <p:cNvPicPr>
            <a:picLocks noChangeAspect="1"/>
          </p:cNvPicPr>
          <p:nvPr/>
        </p:nvPicPr>
        <p:blipFill>
          <a:blip r:embed="rId4">
            <a:extLst/>
          </a:blip>
          <a:stretch>
            <a:fillRect/>
          </a:stretch>
        </p:blipFill>
        <p:spPr>
          <a:xfrm>
            <a:off x="4725512" y="1270000"/>
            <a:ext cx="4279901" cy="2184348"/>
          </a:xfrm>
          <a:prstGeom prst="rect">
            <a:avLst/>
          </a:prstGeom>
          <a:ln w="12700">
            <a:miter lim="400000"/>
          </a:ln>
        </p:spPr>
      </p:pic>
      <p:pic>
        <p:nvPicPr>
          <p:cNvPr id="192" name="Image" descr="Image"/>
          <p:cNvPicPr>
            <a:picLocks noChangeAspect="1"/>
          </p:cNvPicPr>
          <p:nvPr/>
        </p:nvPicPr>
        <p:blipFill>
          <a:blip r:embed="rId5">
            <a:extLst/>
          </a:blip>
          <a:stretch>
            <a:fillRect/>
          </a:stretch>
        </p:blipFill>
        <p:spPr>
          <a:xfrm>
            <a:off x="115412" y="3205075"/>
            <a:ext cx="4279901" cy="1831691"/>
          </a:xfrm>
          <a:prstGeom prst="rect">
            <a:avLst/>
          </a:prstGeom>
          <a:ln w="12700">
            <a:miter lim="400000"/>
          </a:ln>
        </p:spPr>
      </p:pic>
      <p:sp>
        <p:nvSpPr>
          <p:cNvPr id="193" name="0: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0:00 audio</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Questions III"/>
          <p:cNvSpPr txBox="1"/>
          <p:nvPr>
            <p:ph type="title" idx="4294967295"/>
          </p:nvPr>
        </p:nvSpPr>
        <p:spPr>
          <a:xfrm>
            <a:off x="145920" y="-1"/>
            <a:ext cx="8890001" cy="1143001"/>
          </a:xfrm>
          <a:prstGeom prst="rect">
            <a:avLst/>
          </a:prstGeom>
        </p:spPr>
        <p:txBody>
          <a:bodyPr lIns="45719" tIns="45719" rIns="45719" bIns="45719"/>
          <a:lstStyle>
            <a:lvl1pPr>
              <a:defRPr sz="6000">
                <a:solidFill>
                  <a:srgbClr val="000080"/>
                </a:solidFill>
                <a:latin typeface="Calibri"/>
                <a:ea typeface="Calibri"/>
                <a:cs typeface="Calibri"/>
                <a:sym typeface="Calibri"/>
              </a:defRPr>
            </a:lvl1pPr>
          </a:lstStyle>
          <a:p>
            <a:pPr/>
            <a:r>
              <a:t>Questions III</a:t>
            </a:r>
          </a:p>
        </p:txBody>
      </p:sp>
      <p:pic>
        <p:nvPicPr>
          <p:cNvPr id="196" name="Image" descr="Image"/>
          <p:cNvPicPr>
            <a:picLocks noChangeAspect="1"/>
          </p:cNvPicPr>
          <p:nvPr/>
        </p:nvPicPr>
        <p:blipFill>
          <a:blip r:embed="rId2">
            <a:extLst/>
          </a:blip>
          <a:stretch>
            <a:fillRect/>
          </a:stretch>
        </p:blipFill>
        <p:spPr>
          <a:xfrm>
            <a:off x="4756020" y="1143000"/>
            <a:ext cx="4279901" cy="1350098"/>
          </a:xfrm>
          <a:prstGeom prst="rect">
            <a:avLst/>
          </a:prstGeom>
          <a:ln w="12700">
            <a:miter lim="400000"/>
          </a:ln>
        </p:spPr>
      </p:pic>
      <p:pic>
        <p:nvPicPr>
          <p:cNvPr id="197" name="Image" descr="Image"/>
          <p:cNvPicPr>
            <a:picLocks noChangeAspect="1"/>
          </p:cNvPicPr>
          <p:nvPr/>
        </p:nvPicPr>
        <p:blipFill>
          <a:blip r:embed="rId3">
            <a:extLst/>
          </a:blip>
          <a:stretch>
            <a:fillRect/>
          </a:stretch>
        </p:blipFill>
        <p:spPr>
          <a:xfrm>
            <a:off x="4756020" y="2799794"/>
            <a:ext cx="4279901" cy="1147833"/>
          </a:xfrm>
          <a:prstGeom prst="rect">
            <a:avLst/>
          </a:prstGeom>
          <a:ln w="12700">
            <a:miter lim="400000"/>
          </a:ln>
        </p:spPr>
      </p:pic>
      <p:pic>
        <p:nvPicPr>
          <p:cNvPr id="198" name="Image" descr="Image"/>
          <p:cNvPicPr>
            <a:picLocks noChangeAspect="1"/>
          </p:cNvPicPr>
          <p:nvPr/>
        </p:nvPicPr>
        <p:blipFill>
          <a:blip r:embed="rId4">
            <a:extLst/>
          </a:blip>
          <a:stretch>
            <a:fillRect/>
          </a:stretch>
        </p:blipFill>
        <p:spPr>
          <a:xfrm>
            <a:off x="145920" y="1163667"/>
            <a:ext cx="4279901" cy="2198272"/>
          </a:xfrm>
          <a:prstGeom prst="rect">
            <a:avLst/>
          </a:prstGeom>
          <a:ln w="12700">
            <a:miter lim="400000"/>
          </a:ln>
        </p:spPr>
      </p:pic>
      <p:sp>
        <p:nvSpPr>
          <p:cNvPr id="199" name="0: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0:00 audio</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